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238799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398688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61590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211925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2385423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3051146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57741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271146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142943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376030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630347-3EC3-4AA3-B5B7-0F72C6C78E32}" type="datetimeFigureOut">
              <a:rPr lang="es-MX" smtClean="0"/>
              <a:t>18/06/2015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6E6B47-47D6-4216-9A0D-CB753381ACE5}" type="slidenum">
              <a:rPr lang="es-MX" smtClean="0"/>
              <a:t>‹Nº›</a:t>
            </a:fld>
            <a:endParaRPr lang="es-MX"/>
          </a:p>
        </p:txBody>
      </p:sp>
    </p:spTree>
    <p:extLst>
      <p:ext uri="{BB962C8B-B14F-4D97-AF65-F5344CB8AC3E}">
        <p14:creationId xmlns:p14="http://schemas.microsoft.com/office/powerpoint/2010/main" val="150137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30347-3EC3-4AA3-B5B7-0F72C6C78E32}" type="datetimeFigureOut">
              <a:rPr lang="es-MX" smtClean="0"/>
              <a:t>18/06/2015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E6B47-47D6-4216-9A0D-CB753381ACE5}" type="slidenum">
              <a:rPr lang="es-MX" smtClean="0"/>
              <a:t>‹Nº›</a:t>
            </a:fld>
            <a:endParaRPr lang="es-MX"/>
          </a:p>
        </p:txBody>
      </p:sp>
    </p:spTree>
    <p:extLst>
      <p:ext uri="{BB962C8B-B14F-4D97-AF65-F5344CB8AC3E}">
        <p14:creationId xmlns:p14="http://schemas.microsoft.com/office/powerpoint/2010/main" val="2434858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sz="3600" b="1" dirty="0" smtClean="0">
                <a:solidFill>
                  <a:srgbClr val="002060"/>
                </a:solidFill>
                <a:latin typeface="Arial" panose="020B0604020202020204" pitchFamily="34" charset="0"/>
                <a:cs typeface="Arial" panose="020B0604020202020204" pitchFamily="34" charset="0"/>
              </a:rPr>
              <a:t>FUNDACIÓN UNIVERSITARIA AUTÓNOMA DE LAS AMÉRICAS</a:t>
            </a:r>
            <a:endParaRPr lang="es-MX" sz="3600" b="1" dirty="0">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p:txBody>
          <a:bodyPr>
            <a:normAutofit fontScale="70000" lnSpcReduction="20000"/>
          </a:bodyPr>
          <a:lstStyle/>
          <a:p>
            <a:r>
              <a:rPr lang="es-MX" i="1" dirty="0" smtClean="0">
                <a:solidFill>
                  <a:srgbClr val="C00000"/>
                </a:solidFill>
              </a:rPr>
              <a:t>“Nunca consideres el estudio como una obligación,</a:t>
            </a:r>
          </a:p>
          <a:p>
            <a:r>
              <a:rPr lang="es-MX" i="1" dirty="0" smtClean="0">
                <a:solidFill>
                  <a:srgbClr val="C00000"/>
                </a:solidFill>
              </a:rPr>
              <a:t> Sino como una oportunidad para penetrar en el bello </a:t>
            </a:r>
          </a:p>
          <a:p>
            <a:r>
              <a:rPr lang="es-MX" i="1" dirty="0" smtClean="0">
                <a:solidFill>
                  <a:srgbClr val="C00000"/>
                </a:solidFill>
              </a:rPr>
              <a:t>y maravilloso mundo del saber”</a:t>
            </a:r>
          </a:p>
          <a:p>
            <a:r>
              <a:rPr lang="es-MX" i="1" dirty="0" smtClean="0">
                <a:solidFill>
                  <a:srgbClr val="0070C0"/>
                </a:solidFill>
              </a:rPr>
              <a:t>Albert Einstein</a:t>
            </a:r>
          </a:p>
          <a:p>
            <a:endParaRPr lang="es-MX" dirty="0"/>
          </a:p>
        </p:txBody>
      </p:sp>
      <p:pic>
        <p:nvPicPr>
          <p:cNvPr id="4" name="3 Imagen" descr="Logo UAM redondo"/>
          <p:cNvPicPr/>
          <p:nvPr/>
        </p:nvPicPr>
        <p:blipFill>
          <a:blip r:embed="rId2" cstate="print"/>
          <a:srcRect/>
          <a:stretch>
            <a:fillRect/>
          </a:stretch>
        </p:blipFill>
        <p:spPr bwMode="auto">
          <a:xfrm>
            <a:off x="683568" y="1070400"/>
            <a:ext cx="936873" cy="882563"/>
          </a:xfrm>
          <a:prstGeom prst="rect">
            <a:avLst/>
          </a:prstGeom>
          <a:noFill/>
          <a:ln w="9525">
            <a:noFill/>
            <a:miter lim="800000"/>
            <a:headEnd/>
            <a:tailEnd/>
          </a:ln>
        </p:spPr>
      </p:pic>
    </p:spTree>
    <p:extLst>
      <p:ext uri="{BB962C8B-B14F-4D97-AF65-F5344CB8AC3E}">
        <p14:creationId xmlns:p14="http://schemas.microsoft.com/office/powerpoint/2010/main" val="2647437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ESTRATEGIAS DE DESARROLLO E IMPACTO AMBIENTAL EN COLOMBIA</a:t>
            </a:r>
            <a:endParaRPr lang="es-MX" sz="3200" dirty="0">
              <a:solidFill>
                <a:srgbClr val="002060"/>
              </a:solidFill>
            </a:endParaRPr>
          </a:p>
        </p:txBody>
      </p:sp>
      <p:sp>
        <p:nvSpPr>
          <p:cNvPr id="3" name="2 Marcador de contenido"/>
          <p:cNvSpPr>
            <a:spLocks noGrp="1"/>
          </p:cNvSpPr>
          <p:nvPr>
            <p:ph idx="1"/>
          </p:nvPr>
        </p:nvSpPr>
        <p:spPr/>
        <p:txBody>
          <a:bodyPr>
            <a:noAutofit/>
          </a:bodyPr>
          <a:lstStyle/>
          <a:p>
            <a:pPr marL="0" indent="0" algn="just">
              <a:buNone/>
            </a:pPr>
            <a:r>
              <a:rPr lang="es-MX" sz="1800" b="1" dirty="0" smtClean="0">
                <a:latin typeface="Arial" panose="020B0604020202020204" pitchFamily="34" charset="0"/>
                <a:cs typeface="Arial" panose="020B0604020202020204" pitchFamily="34" charset="0"/>
              </a:rPr>
              <a:t>Bajo el marco del </a:t>
            </a:r>
            <a:r>
              <a:rPr lang="es-MX" sz="1800" b="1" dirty="0" smtClean="0">
                <a:solidFill>
                  <a:srgbClr val="C00000"/>
                </a:solidFill>
                <a:latin typeface="Arial" panose="020B0604020202020204" pitchFamily="34" charset="0"/>
                <a:cs typeface="Arial" panose="020B0604020202020204" pitchFamily="34" charset="0"/>
              </a:rPr>
              <a:t>proteccionismo</a:t>
            </a:r>
            <a:r>
              <a:rPr lang="es-MX" sz="1800" b="1" dirty="0" smtClean="0">
                <a:latin typeface="Arial" panose="020B0604020202020204" pitchFamily="34" charset="0"/>
                <a:cs typeface="Arial" panose="020B0604020202020204" pitchFamily="34" charset="0"/>
              </a:rPr>
              <a:t>, la industria colombiana, buscando abastecer al mercado interno, se desarrolló, y continúa desarrollándose, en los </a:t>
            </a:r>
            <a:r>
              <a:rPr lang="es-MX" sz="1800" b="1" dirty="0" smtClean="0">
                <a:solidFill>
                  <a:srgbClr val="C00000"/>
                </a:solidFill>
                <a:latin typeface="Arial" panose="020B0604020202020204" pitchFamily="34" charset="0"/>
                <a:cs typeface="Arial" panose="020B0604020202020204" pitchFamily="34" charset="0"/>
              </a:rPr>
              <a:t>centros urbanos distantes </a:t>
            </a:r>
            <a:r>
              <a:rPr lang="es-MX" sz="1800" b="1" dirty="0" smtClean="0">
                <a:latin typeface="Arial" panose="020B0604020202020204" pitchFamily="34" charset="0"/>
                <a:cs typeface="Arial" panose="020B0604020202020204" pitchFamily="34" charset="0"/>
              </a:rPr>
              <a:t>de los puertos marítimos y de los grandes ríos, </a:t>
            </a:r>
            <a:r>
              <a:rPr lang="es-MX" sz="1800" b="1" dirty="0" smtClean="0">
                <a:solidFill>
                  <a:srgbClr val="C00000"/>
                </a:solidFill>
                <a:latin typeface="Arial" panose="020B0604020202020204" pitchFamily="34" charset="0"/>
                <a:cs typeface="Arial" panose="020B0604020202020204" pitchFamily="34" charset="0"/>
              </a:rPr>
              <a:t>contrario</a:t>
            </a:r>
            <a:r>
              <a:rPr lang="es-MX" sz="1800" b="1" dirty="0" smtClean="0">
                <a:latin typeface="Arial" panose="020B0604020202020204" pitchFamily="34" charset="0"/>
                <a:cs typeface="Arial" panose="020B0604020202020204" pitchFamily="34" charset="0"/>
              </a:rPr>
              <a:t> a lo que sucede con la industria en la mayor parte del mundo. Lo anterior generó, y continúa generando que los vertimientos de las aguas residuales, se efectué en ríos y cuerpos de agua de tamaño y, por lo tanto, de escasa capacidad asimilativa. El sector agropecuario, por otra parte, se ha expandido a través de una </a:t>
            </a:r>
            <a:r>
              <a:rPr lang="es-MX" sz="1800" b="1" dirty="0" smtClean="0">
                <a:solidFill>
                  <a:srgbClr val="C00000"/>
                </a:solidFill>
                <a:latin typeface="Arial" panose="020B0604020202020204" pitchFamily="34" charset="0"/>
                <a:cs typeface="Arial" panose="020B0604020202020204" pitchFamily="34" charset="0"/>
              </a:rPr>
              <a:t>colonización depredadora </a:t>
            </a:r>
            <a:r>
              <a:rPr lang="es-MX" sz="1800" b="1" dirty="0" smtClean="0">
                <a:latin typeface="Arial" panose="020B0604020202020204" pitchFamily="34" charset="0"/>
                <a:cs typeface="Arial" panose="020B0604020202020204" pitchFamily="34" charset="0"/>
              </a:rPr>
              <a:t>que junto al surgimiento de los cultivos ilícitos son responsables, entre otros factores, de más del 70% de la deforestación.</a:t>
            </a:r>
          </a:p>
          <a:p>
            <a:pPr marL="0" indent="0" algn="just">
              <a:buNone/>
            </a:pPr>
            <a:r>
              <a:rPr lang="es-MX" sz="1800" b="1" dirty="0" smtClean="0">
                <a:latin typeface="Arial" panose="020B0604020202020204" pitchFamily="34" charset="0"/>
                <a:cs typeface="Arial" panose="020B0604020202020204" pitchFamily="34" charset="0"/>
              </a:rPr>
              <a:t>El </a:t>
            </a:r>
            <a:r>
              <a:rPr lang="es-MX" sz="1800" b="1" dirty="0" smtClean="0">
                <a:solidFill>
                  <a:srgbClr val="C00000"/>
                </a:solidFill>
                <a:latin typeface="Arial" panose="020B0604020202020204" pitchFamily="34" charset="0"/>
                <a:cs typeface="Arial" panose="020B0604020202020204" pitchFamily="34" charset="0"/>
              </a:rPr>
              <a:t>crecimiento urbano descontrolado</a:t>
            </a:r>
            <a:r>
              <a:rPr lang="es-MX" sz="1800" b="1" dirty="0" smtClean="0">
                <a:latin typeface="Arial" panose="020B0604020202020204" pitchFamily="34" charset="0"/>
                <a:cs typeface="Arial" panose="020B0604020202020204" pitchFamily="34" charset="0"/>
              </a:rPr>
              <a:t>, por otro lado, se caracteriza por el </a:t>
            </a:r>
            <a:r>
              <a:rPr lang="es-MX" sz="1800" b="1" dirty="0" smtClean="0">
                <a:solidFill>
                  <a:srgbClr val="C00000"/>
                </a:solidFill>
                <a:latin typeface="Arial" panose="020B0604020202020204" pitchFamily="34" charset="0"/>
                <a:cs typeface="Arial" panose="020B0604020202020204" pitchFamily="34" charset="0"/>
              </a:rPr>
              <a:t>crecimiento</a:t>
            </a:r>
            <a:r>
              <a:rPr lang="es-MX" sz="1800" b="1" dirty="0" smtClean="0">
                <a:latin typeface="Arial" panose="020B0604020202020204" pitchFamily="34" charset="0"/>
                <a:cs typeface="Arial" panose="020B0604020202020204" pitchFamily="34" charset="0"/>
              </a:rPr>
              <a:t> de aguas residuales no tratadas, emisiones atmosféricas, generación de residuos altamente tóxicos y, en general, altos niveles de </a:t>
            </a:r>
            <a:r>
              <a:rPr lang="es-MX" sz="1800" b="1" dirty="0" smtClean="0">
                <a:solidFill>
                  <a:srgbClr val="C00000"/>
                </a:solidFill>
                <a:latin typeface="Arial" panose="020B0604020202020204" pitchFamily="34" charset="0"/>
                <a:cs typeface="Arial" panose="020B0604020202020204" pitchFamily="34" charset="0"/>
              </a:rPr>
              <a:t>contaminación</a:t>
            </a:r>
            <a:r>
              <a:rPr lang="es-MX" sz="1800" b="1" dirty="0" smtClean="0">
                <a:latin typeface="Arial" panose="020B0604020202020204" pitchFamily="34" charset="0"/>
                <a:cs typeface="Arial" panose="020B0604020202020204" pitchFamily="34" charset="0"/>
              </a:rPr>
              <a:t> que afectan negativamente la calidad de vida en las ciudades.</a:t>
            </a:r>
            <a:endParaRPr lang="es-MX"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672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ESTRATEGIAS DE DESARROLLO E IMPACTO AMBIENTAL EN COLOMBIA</a:t>
            </a:r>
            <a:endParaRPr lang="es-MX" sz="3200" dirty="0">
              <a:solidFill>
                <a:srgbClr val="002060"/>
              </a:solidFill>
            </a:endParaRPr>
          </a:p>
        </p:txBody>
      </p:sp>
      <p:sp>
        <p:nvSpPr>
          <p:cNvPr id="3" name="2 Marcador de contenido"/>
          <p:cNvSpPr>
            <a:spLocks noGrp="1"/>
          </p:cNvSpPr>
          <p:nvPr>
            <p:ph idx="1"/>
          </p:nvPr>
        </p:nvSpPr>
        <p:spPr/>
        <p:txBody>
          <a:bodyPr>
            <a:noAutofit/>
          </a:bodyPr>
          <a:lstStyle/>
          <a:p>
            <a:pPr marL="0" indent="0" algn="just">
              <a:buNone/>
            </a:pPr>
            <a:r>
              <a:rPr lang="es-MX" sz="2400" b="1" dirty="0" smtClean="0">
                <a:latin typeface="Arial" panose="020B0604020202020204" pitchFamily="34" charset="0"/>
                <a:cs typeface="Arial" panose="020B0604020202020204" pitchFamily="34" charset="0"/>
              </a:rPr>
              <a:t>El </a:t>
            </a:r>
            <a:r>
              <a:rPr lang="es-MX" sz="2400" b="1" dirty="0" smtClean="0">
                <a:solidFill>
                  <a:srgbClr val="C00000"/>
                </a:solidFill>
                <a:latin typeface="Arial" panose="020B0604020202020204" pitchFamily="34" charset="0"/>
                <a:cs typeface="Arial" panose="020B0604020202020204" pitchFamily="34" charset="0"/>
              </a:rPr>
              <a:t>modelo de globalización </a:t>
            </a:r>
            <a:r>
              <a:rPr lang="es-MX" sz="2400" b="1" dirty="0" smtClean="0">
                <a:latin typeface="Arial" panose="020B0604020202020204" pitchFamily="34" charset="0"/>
                <a:cs typeface="Arial" panose="020B0604020202020204" pitchFamily="34" charset="0"/>
              </a:rPr>
              <a:t>de los noventa, junto a la reactivación de los acuerdos comerciales en la década pasada y las reformas legales e institucionales introducidas principalmente por la Constitución de 1991 y por la Ley 99 de 1993, están obligando a </a:t>
            </a:r>
            <a:r>
              <a:rPr lang="es-MX" sz="2400" b="1" dirty="0" smtClean="0">
                <a:solidFill>
                  <a:srgbClr val="C00000"/>
                </a:solidFill>
                <a:latin typeface="Arial" panose="020B0604020202020204" pitchFamily="34" charset="0"/>
                <a:cs typeface="Arial" panose="020B0604020202020204" pitchFamily="34" charset="0"/>
              </a:rPr>
              <a:t>reducir</a:t>
            </a:r>
            <a:r>
              <a:rPr lang="es-MX" sz="2400" b="1" dirty="0" smtClean="0">
                <a:latin typeface="Arial" panose="020B0604020202020204" pitchFamily="34" charset="0"/>
                <a:cs typeface="Arial" panose="020B0604020202020204" pitchFamily="34" charset="0"/>
              </a:rPr>
              <a:t> los niveles de contaminación, lo que favorece al medio ambiente y a los recursos naturales.</a:t>
            </a:r>
          </a:p>
          <a:p>
            <a:pPr marL="0" indent="0" algn="just">
              <a:buNone/>
            </a:pPr>
            <a:r>
              <a:rPr lang="es-MX" sz="2400" b="1" dirty="0" smtClean="0">
                <a:latin typeface="Arial" panose="020B0604020202020204" pitchFamily="34" charset="0"/>
                <a:cs typeface="Arial" panose="020B0604020202020204" pitchFamily="34" charset="0"/>
              </a:rPr>
              <a:t>Bajo el nuevo modelo, los sectores exportadores deben </a:t>
            </a:r>
            <a:r>
              <a:rPr lang="es-MX" sz="2400" b="1" dirty="0" smtClean="0">
                <a:solidFill>
                  <a:srgbClr val="C00000"/>
                </a:solidFill>
                <a:latin typeface="Arial" panose="020B0604020202020204" pitchFamily="34" charset="0"/>
                <a:cs typeface="Arial" panose="020B0604020202020204" pitchFamily="34" charset="0"/>
              </a:rPr>
              <a:t>reducir</a:t>
            </a:r>
            <a:r>
              <a:rPr lang="es-MX" sz="2400" b="1" dirty="0" smtClean="0">
                <a:latin typeface="Arial" panose="020B0604020202020204" pitchFamily="34" charset="0"/>
                <a:cs typeface="Arial" panose="020B0604020202020204" pitchFamily="34" charset="0"/>
              </a:rPr>
              <a:t> sus niveles de contaminación, si quieren competir en el mercado internacional y con el reordenamiento institucional y el ajuste legal (Constitución de 1991 y Ley 99 de 1993), existe más control e instrumentos que están llevando a la disminución de los niveles de contaminación</a:t>
            </a:r>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84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ESTRATEGIAS DE DESARROLLO E IMPACTO AMBIENTAL EN COLOMBIA</a:t>
            </a:r>
            <a:endParaRPr lang="es-MX" sz="3200" dirty="0">
              <a:solidFill>
                <a:srgbClr val="002060"/>
              </a:solidFill>
            </a:endParaRPr>
          </a:p>
        </p:txBody>
      </p:sp>
      <p:sp>
        <p:nvSpPr>
          <p:cNvPr id="3" name="2 Marcador de contenido"/>
          <p:cNvSpPr>
            <a:spLocks noGrp="1"/>
          </p:cNvSpPr>
          <p:nvPr>
            <p:ph idx="1"/>
          </p:nvPr>
        </p:nvSpPr>
        <p:spPr/>
        <p:txBody>
          <a:bodyPr>
            <a:noAutofit/>
          </a:bodyPr>
          <a:lstStyle/>
          <a:p>
            <a:pPr marL="0" indent="0" algn="just">
              <a:buNone/>
            </a:pPr>
            <a:r>
              <a:rPr lang="es-MX" sz="2000" b="1" dirty="0" smtClean="0">
                <a:latin typeface="Arial" panose="020B0604020202020204" pitchFamily="34" charset="0"/>
                <a:cs typeface="Arial" panose="020B0604020202020204" pitchFamily="34" charset="0"/>
              </a:rPr>
              <a:t>Hoy se impulsa el </a:t>
            </a:r>
            <a:r>
              <a:rPr lang="es-MX" sz="2000" b="1" dirty="0" smtClean="0">
                <a:solidFill>
                  <a:srgbClr val="C00000"/>
                </a:solidFill>
                <a:latin typeface="Arial" panose="020B0604020202020204" pitchFamily="34" charset="0"/>
                <a:cs typeface="Arial" panose="020B0604020202020204" pitchFamily="34" charset="0"/>
              </a:rPr>
              <a:t>desarrollo tecnológico </a:t>
            </a:r>
            <a:r>
              <a:rPr lang="es-MX" sz="2000" b="1" dirty="0" smtClean="0">
                <a:latin typeface="Arial" panose="020B0604020202020204" pitchFamily="34" charset="0"/>
                <a:cs typeface="Arial" panose="020B0604020202020204" pitchFamily="34" charset="0"/>
              </a:rPr>
              <a:t>ambientalmente menos agresivo. Estándares de calidad ambiental empiezan a ser introducidos en los acuerdos internacionales de comercio, obligando a los países de bajo desarrollo tecnológico a adquirir la tecnología producida por los grandes conglomerados. Los arreglos productivos considerados como </a:t>
            </a:r>
            <a:r>
              <a:rPr lang="es-MX" sz="2000" b="1" dirty="0" smtClean="0">
                <a:solidFill>
                  <a:srgbClr val="C00000"/>
                </a:solidFill>
                <a:latin typeface="Arial" panose="020B0604020202020204" pitchFamily="34" charset="0"/>
                <a:cs typeface="Arial" panose="020B0604020202020204" pitchFamily="34" charset="0"/>
              </a:rPr>
              <a:t>ambientalmente sanos o menos agresivos </a:t>
            </a:r>
            <a:r>
              <a:rPr lang="es-MX" sz="2000" b="1" dirty="0" smtClean="0">
                <a:latin typeface="Arial" panose="020B0604020202020204" pitchFamily="34" charset="0"/>
                <a:cs typeface="Arial" panose="020B0604020202020204" pitchFamily="34" charset="0"/>
              </a:rPr>
              <a:t>se abren mercado en el mundo entero. </a:t>
            </a:r>
          </a:p>
          <a:p>
            <a:pPr marL="0" indent="0" algn="just">
              <a:buNone/>
            </a:pPr>
            <a:r>
              <a:rPr lang="es-MX" sz="2000" b="1" dirty="0" smtClean="0">
                <a:latin typeface="Arial" panose="020B0604020202020204" pitchFamily="34" charset="0"/>
                <a:cs typeface="Arial" panose="020B0604020202020204" pitchFamily="34" charset="0"/>
              </a:rPr>
              <a:t>Esto, sin embargo, no </a:t>
            </a:r>
            <a:r>
              <a:rPr lang="es-MX" sz="2000" b="1" dirty="0" smtClean="0">
                <a:solidFill>
                  <a:srgbClr val="C00000"/>
                </a:solidFill>
                <a:latin typeface="Arial" panose="020B0604020202020204" pitchFamily="34" charset="0"/>
                <a:cs typeface="Arial" panose="020B0604020202020204" pitchFamily="34" charset="0"/>
              </a:rPr>
              <a:t>contrarresta</a:t>
            </a:r>
            <a:r>
              <a:rPr lang="es-MX" sz="2000" b="1" dirty="0" smtClean="0">
                <a:latin typeface="Arial" panose="020B0604020202020204" pitchFamily="34" charset="0"/>
                <a:cs typeface="Arial" panose="020B0604020202020204" pitchFamily="34" charset="0"/>
              </a:rPr>
              <a:t> el proceso de degradación ambiental global que estamos viviendo, como tampoco </a:t>
            </a:r>
            <a:r>
              <a:rPr lang="es-MX" sz="2000" b="1" dirty="0" smtClean="0">
                <a:solidFill>
                  <a:srgbClr val="C00000"/>
                </a:solidFill>
                <a:latin typeface="Arial" panose="020B0604020202020204" pitchFamily="34" charset="0"/>
                <a:cs typeface="Arial" panose="020B0604020202020204" pitchFamily="34" charset="0"/>
              </a:rPr>
              <a:t>transforma</a:t>
            </a:r>
            <a:r>
              <a:rPr lang="es-MX" sz="2000" b="1" dirty="0" smtClean="0">
                <a:latin typeface="Arial" panose="020B0604020202020204" pitchFamily="34" charset="0"/>
                <a:cs typeface="Arial" panose="020B0604020202020204" pitchFamily="34" charset="0"/>
              </a:rPr>
              <a:t> la dinámica ambiental al interior del país. Por el contrario, la </a:t>
            </a:r>
            <a:r>
              <a:rPr lang="es-MX" sz="2000" b="1" dirty="0" smtClean="0">
                <a:solidFill>
                  <a:srgbClr val="C00000"/>
                </a:solidFill>
                <a:latin typeface="Arial" panose="020B0604020202020204" pitchFamily="34" charset="0"/>
                <a:cs typeface="Arial" panose="020B0604020202020204" pitchFamily="34" charset="0"/>
              </a:rPr>
              <a:t>homogeneización</a:t>
            </a:r>
            <a:r>
              <a:rPr lang="es-MX" sz="2000" b="1" dirty="0" smtClean="0">
                <a:latin typeface="Arial" panose="020B0604020202020204" pitchFamily="34" charset="0"/>
                <a:cs typeface="Arial" panose="020B0604020202020204" pitchFamily="34" charset="0"/>
              </a:rPr>
              <a:t> de los mercados y de la cultura, genera  importantes </a:t>
            </a:r>
            <a:r>
              <a:rPr lang="es-MX" sz="2000" b="1" dirty="0" smtClean="0">
                <a:solidFill>
                  <a:srgbClr val="C00000"/>
                </a:solidFill>
                <a:latin typeface="Arial" panose="020B0604020202020204" pitchFamily="34" charset="0"/>
                <a:cs typeface="Arial" panose="020B0604020202020204" pitchFamily="34" charset="0"/>
              </a:rPr>
              <a:t>efectos ambientales negativos.</a:t>
            </a:r>
            <a:endParaRPr lang="es-MX" sz="20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4194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IMPLICACIONES DE LA POLÍTICA AMBIENTAL SOBRE EL DESARROLLO</a:t>
            </a:r>
            <a:endParaRPr lang="es-MX" sz="3200" b="1"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fontScale="85000" lnSpcReduction="20000"/>
          </a:bodyPr>
          <a:lstStyle/>
          <a:p>
            <a:pPr marL="0" indent="0" algn="just">
              <a:buNone/>
            </a:pPr>
            <a:r>
              <a:rPr lang="es-MX" b="1" dirty="0" smtClean="0">
                <a:latin typeface="Arial" panose="020B0604020202020204" pitchFamily="34" charset="0"/>
                <a:cs typeface="Arial" panose="020B0604020202020204" pitchFamily="34" charset="0"/>
              </a:rPr>
              <a:t>La aplicación de una política ambiental que obligue y/o incentive a los productores a </a:t>
            </a:r>
            <a:r>
              <a:rPr lang="es-MX" b="1" dirty="0" smtClean="0">
                <a:solidFill>
                  <a:srgbClr val="C00000"/>
                </a:solidFill>
                <a:latin typeface="Arial" panose="020B0604020202020204" pitchFamily="34" charset="0"/>
                <a:cs typeface="Arial" panose="020B0604020202020204" pitchFamily="34" charset="0"/>
              </a:rPr>
              <a:t>internalizar </a:t>
            </a:r>
            <a:r>
              <a:rPr lang="es-MX" b="1" dirty="0" smtClean="0">
                <a:latin typeface="Arial" panose="020B0604020202020204" pitchFamily="34" charset="0"/>
                <a:cs typeface="Arial" panose="020B0604020202020204" pitchFamily="34" charset="0"/>
              </a:rPr>
              <a:t>los costos ambientales, tiene </a:t>
            </a:r>
            <a:r>
              <a:rPr lang="es-MX" b="1" dirty="0" smtClean="0">
                <a:solidFill>
                  <a:srgbClr val="C00000"/>
                </a:solidFill>
                <a:latin typeface="Arial" panose="020B0604020202020204" pitchFamily="34" charset="0"/>
                <a:cs typeface="Arial" panose="020B0604020202020204" pitchFamily="34" charset="0"/>
              </a:rPr>
              <a:t>efectos</a:t>
            </a:r>
            <a:r>
              <a:rPr lang="es-MX" b="1" dirty="0" smtClean="0">
                <a:latin typeface="Arial" panose="020B0604020202020204" pitchFamily="34" charset="0"/>
                <a:cs typeface="Arial" panose="020B0604020202020204" pitchFamily="34" charset="0"/>
              </a:rPr>
              <a:t> sociales positivos pero </a:t>
            </a:r>
            <a:r>
              <a:rPr lang="es-MX" b="1" dirty="0" smtClean="0">
                <a:solidFill>
                  <a:srgbClr val="C00000"/>
                </a:solidFill>
                <a:latin typeface="Arial" panose="020B0604020202020204" pitchFamily="34" charset="0"/>
                <a:cs typeface="Arial" panose="020B0604020202020204" pitchFamily="34" charset="0"/>
              </a:rPr>
              <a:t>desestimula</a:t>
            </a:r>
            <a:r>
              <a:rPr lang="es-MX" b="1" dirty="0" smtClean="0">
                <a:latin typeface="Arial" panose="020B0604020202020204" pitchFamily="34" charset="0"/>
                <a:cs typeface="Arial" panose="020B0604020202020204" pitchFamily="34" charset="0"/>
              </a:rPr>
              <a:t> a las empresas que más contaminan al </a:t>
            </a:r>
            <a:r>
              <a:rPr lang="es-MX" b="1" dirty="0" smtClean="0">
                <a:solidFill>
                  <a:srgbClr val="C00000"/>
                </a:solidFill>
                <a:latin typeface="Arial" panose="020B0604020202020204" pitchFamily="34" charset="0"/>
                <a:cs typeface="Arial" panose="020B0604020202020204" pitchFamily="34" charset="0"/>
              </a:rPr>
              <a:t>incrementar</a:t>
            </a:r>
            <a:r>
              <a:rPr lang="es-MX" b="1" dirty="0" smtClean="0">
                <a:latin typeface="Arial" panose="020B0604020202020204" pitchFamily="34" charset="0"/>
                <a:cs typeface="Arial" panose="020B0604020202020204" pitchFamily="34" charset="0"/>
              </a:rPr>
              <a:t> sus </a:t>
            </a:r>
            <a:r>
              <a:rPr lang="es-MX" b="1" dirty="0" smtClean="0">
                <a:solidFill>
                  <a:srgbClr val="C00000"/>
                </a:solidFill>
                <a:latin typeface="Arial" panose="020B0604020202020204" pitchFamily="34" charset="0"/>
                <a:cs typeface="Arial" panose="020B0604020202020204" pitchFamily="34" charset="0"/>
              </a:rPr>
              <a:t>costos</a:t>
            </a:r>
            <a:r>
              <a:rPr lang="es-MX" b="1" dirty="0" smtClean="0">
                <a:latin typeface="Arial" panose="020B0604020202020204" pitchFamily="34" charset="0"/>
                <a:cs typeface="Arial" panose="020B0604020202020204" pitchFamily="34" charset="0"/>
              </a:rPr>
              <a:t>. De hecho, empresas que arrojen una </a:t>
            </a:r>
            <a:r>
              <a:rPr lang="es-MX" b="1" dirty="0" smtClean="0">
                <a:solidFill>
                  <a:srgbClr val="C00000"/>
                </a:solidFill>
                <a:latin typeface="Arial" panose="020B0604020202020204" pitchFamily="34" charset="0"/>
                <a:cs typeface="Arial" panose="020B0604020202020204" pitchFamily="34" charset="0"/>
              </a:rPr>
              <a:t>rentabilidad negativa </a:t>
            </a:r>
            <a:r>
              <a:rPr lang="es-MX" b="1" dirty="0" smtClean="0">
                <a:latin typeface="Arial" panose="020B0604020202020204" pitchFamily="34" charset="0"/>
                <a:cs typeface="Arial" panose="020B0604020202020204" pitchFamily="34" charset="0"/>
              </a:rPr>
              <a:t>cuando incluya en sus costos los efectos ambientales negativos que generan, podrían desaparecer. La alternativa de tales empresas, será </a:t>
            </a:r>
            <a:r>
              <a:rPr lang="es-MX" b="1" dirty="0" smtClean="0">
                <a:solidFill>
                  <a:srgbClr val="C00000"/>
                </a:solidFill>
                <a:latin typeface="Arial" panose="020B0604020202020204" pitchFamily="34" charset="0"/>
                <a:cs typeface="Arial" panose="020B0604020202020204" pitchFamily="34" charset="0"/>
              </a:rPr>
              <a:t>reestructurar</a:t>
            </a:r>
            <a:r>
              <a:rPr lang="es-MX" b="1" dirty="0" smtClean="0">
                <a:latin typeface="Arial" panose="020B0604020202020204" pitchFamily="34" charset="0"/>
                <a:cs typeface="Arial" panose="020B0604020202020204" pitchFamily="34" charset="0"/>
              </a:rPr>
              <a:t> su sistema productivo con procesos tecnológicos más limpios y eficientes si quieren competir y permanecer en el mercado.</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260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IMPLICACIONES DE LA POLÍTICA AMBIENTAL SOBRE EL DESARROLLO</a:t>
            </a:r>
            <a:endParaRPr lang="es-MX" sz="3200" b="1"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fontScale="77500" lnSpcReduction="20000"/>
          </a:bodyPr>
          <a:lstStyle/>
          <a:p>
            <a:pPr marL="0" indent="0" algn="just">
              <a:buNone/>
            </a:pPr>
            <a:r>
              <a:rPr lang="es-MX" b="1" dirty="0" smtClean="0">
                <a:latin typeface="Arial" panose="020B0604020202020204" pitchFamily="34" charset="0"/>
                <a:cs typeface="Arial" panose="020B0604020202020204" pitchFamily="34" charset="0"/>
              </a:rPr>
              <a:t>La implementación de una política ambiental causa, entonces, impactos sobre algunas de las </a:t>
            </a:r>
            <a:r>
              <a:rPr lang="es-MX" b="1" dirty="0" smtClean="0">
                <a:solidFill>
                  <a:srgbClr val="C00000"/>
                </a:solidFill>
                <a:latin typeface="Arial" panose="020B0604020202020204" pitchFamily="34" charset="0"/>
                <a:cs typeface="Arial" panose="020B0604020202020204" pitchFamily="34" charset="0"/>
              </a:rPr>
              <a:t>variables</a:t>
            </a:r>
            <a:r>
              <a:rPr lang="es-MX" b="1" dirty="0" smtClean="0">
                <a:latin typeface="Arial" panose="020B0604020202020204" pitchFamily="34" charset="0"/>
                <a:cs typeface="Arial" panose="020B0604020202020204" pitchFamily="34" charset="0"/>
              </a:rPr>
              <a:t> que determina el </a:t>
            </a:r>
            <a:r>
              <a:rPr lang="es-MX" b="1" dirty="0" smtClean="0">
                <a:solidFill>
                  <a:srgbClr val="C00000"/>
                </a:solidFill>
                <a:latin typeface="Arial" panose="020B0604020202020204" pitchFamily="34" charset="0"/>
                <a:cs typeface="Arial" panose="020B0604020202020204" pitchFamily="34" charset="0"/>
              </a:rPr>
              <a:t>desarrollo económico </a:t>
            </a:r>
            <a:r>
              <a:rPr lang="es-MX" b="1" dirty="0" smtClean="0">
                <a:latin typeface="Arial" panose="020B0604020202020204" pitchFamily="34" charset="0"/>
                <a:cs typeface="Arial" panose="020B0604020202020204" pitchFamily="34" charset="0"/>
              </a:rPr>
              <a:t>y, por lo tanto, sobre el desarrollo económico </a:t>
            </a:r>
            <a:r>
              <a:rPr lang="es-MX" b="1" dirty="0" smtClean="0">
                <a:solidFill>
                  <a:srgbClr val="C00000"/>
                </a:solidFill>
                <a:latin typeface="Arial" panose="020B0604020202020204" pitchFamily="34" charset="0"/>
                <a:cs typeface="Arial" panose="020B0604020202020204" pitchFamily="34" charset="0"/>
              </a:rPr>
              <a:t>mismo</a:t>
            </a:r>
            <a:r>
              <a:rPr lang="es-MX" b="1" dirty="0" smtClean="0">
                <a:latin typeface="Arial" panose="020B0604020202020204" pitchFamily="34" charset="0"/>
                <a:cs typeface="Arial" panose="020B0604020202020204" pitchFamily="34" charset="0"/>
              </a:rPr>
              <a:t>. De esta forma, aunque difícil, es importante determinar el </a:t>
            </a:r>
            <a:r>
              <a:rPr lang="es-MX" b="1" dirty="0" smtClean="0">
                <a:solidFill>
                  <a:srgbClr val="C00000"/>
                </a:solidFill>
                <a:latin typeface="Arial" panose="020B0604020202020204" pitchFamily="34" charset="0"/>
                <a:cs typeface="Arial" panose="020B0604020202020204" pitchFamily="34" charset="0"/>
              </a:rPr>
              <a:t>efecto final </a:t>
            </a:r>
            <a:r>
              <a:rPr lang="es-MX" b="1" dirty="0" smtClean="0">
                <a:latin typeface="Arial" panose="020B0604020202020204" pitchFamily="34" charset="0"/>
                <a:cs typeface="Arial" panose="020B0604020202020204" pitchFamily="34" charset="0"/>
              </a:rPr>
              <a:t>de una política de esta naturaleza sobre el desarrollo. </a:t>
            </a:r>
          </a:p>
          <a:p>
            <a:pPr marL="0" indent="0" algn="just">
              <a:buNone/>
            </a:pPr>
            <a:r>
              <a:rPr lang="es-MX" b="1" dirty="0" smtClean="0">
                <a:latin typeface="Arial" panose="020B0604020202020204" pitchFamily="34" charset="0"/>
                <a:cs typeface="Arial" panose="020B0604020202020204" pitchFamily="34" charset="0"/>
              </a:rPr>
              <a:t>Es  a través de un modelo de equilibrio general, </a:t>
            </a:r>
            <a:r>
              <a:rPr lang="es-MX" b="1" dirty="0" smtClean="0">
                <a:solidFill>
                  <a:srgbClr val="C00000"/>
                </a:solidFill>
                <a:latin typeface="Arial" panose="020B0604020202020204" pitchFamily="34" charset="0"/>
                <a:cs typeface="Arial" panose="020B0604020202020204" pitchFamily="34" charset="0"/>
              </a:rPr>
              <a:t>estimar</a:t>
            </a:r>
            <a:r>
              <a:rPr lang="es-MX" b="1" dirty="0" smtClean="0">
                <a:latin typeface="Arial" panose="020B0604020202020204" pitchFamily="34" charset="0"/>
                <a:cs typeface="Arial" panose="020B0604020202020204" pitchFamily="34" charset="0"/>
              </a:rPr>
              <a:t> el impacto probable de la aplicación de tasas retributivas por contaminación hídrica, sobre las principales </a:t>
            </a:r>
            <a:r>
              <a:rPr lang="es-MX" b="1" dirty="0" smtClean="0">
                <a:solidFill>
                  <a:srgbClr val="C00000"/>
                </a:solidFill>
                <a:latin typeface="Arial" panose="020B0604020202020204" pitchFamily="34" charset="0"/>
                <a:cs typeface="Arial" panose="020B0604020202020204" pitchFamily="34" charset="0"/>
              </a:rPr>
              <a:t>variables macroeconómicas</a:t>
            </a:r>
            <a:r>
              <a:rPr lang="es-MX" b="1" dirty="0" smtClean="0">
                <a:latin typeface="Arial" panose="020B0604020202020204" pitchFamily="34" charset="0"/>
                <a:cs typeface="Arial" panose="020B0604020202020204" pitchFamily="34" charset="0"/>
              </a:rPr>
              <a:t>, sobre los </a:t>
            </a:r>
            <a:r>
              <a:rPr lang="es-MX" b="1" dirty="0" smtClean="0">
                <a:solidFill>
                  <a:srgbClr val="C00000"/>
                </a:solidFill>
                <a:latin typeface="Arial" panose="020B0604020202020204" pitchFamily="34" charset="0"/>
                <a:cs typeface="Arial" panose="020B0604020202020204" pitchFamily="34" charset="0"/>
              </a:rPr>
              <a:t>impuestos </a:t>
            </a:r>
            <a:r>
              <a:rPr lang="es-MX" b="1" dirty="0" smtClean="0">
                <a:latin typeface="Arial" panose="020B0604020202020204" pitchFamily="34" charset="0"/>
                <a:cs typeface="Arial" panose="020B0604020202020204" pitchFamily="34" charset="0"/>
              </a:rPr>
              <a:t>pagados por los sectores industriales, y sobre los </a:t>
            </a:r>
            <a:r>
              <a:rPr lang="es-MX" b="1" dirty="0" smtClean="0">
                <a:solidFill>
                  <a:srgbClr val="C00000"/>
                </a:solidFill>
                <a:latin typeface="Arial" panose="020B0604020202020204" pitchFamily="34" charset="0"/>
                <a:cs typeface="Arial" panose="020B0604020202020204" pitchFamily="34" charset="0"/>
              </a:rPr>
              <a:t>precios</a:t>
            </a:r>
            <a:r>
              <a:rPr lang="es-MX" b="1" dirty="0" smtClean="0">
                <a:latin typeface="Arial" panose="020B0604020202020204" pitchFamily="34" charset="0"/>
                <a:cs typeface="Arial" panose="020B0604020202020204" pitchFamily="34" charset="0"/>
              </a:rPr>
              <a:t> y la </a:t>
            </a:r>
            <a:r>
              <a:rPr lang="es-MX" b="1" dirty="0" smtClean="0">
                <a:solidFill>
                  <a:srgbClr val="C00000"/>
                </a:solidFill>
                <a:latin typeface="Arial" panose="020B0604020202020204" pitchFamily="34" charset="0"/>
                <a:cs typeface="Arial" panose="020B0604020202020204" pitchFamily="34" charset="0"/>
              </a:rPr>
              <a:t>producción.</a:t>
            </a:r>
            <a:endParaRPr lang="es-MX"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8625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96752"/>
            <a:ext cx="8229600" cy="1296144"/>
          </a:xfrm>
        </p:spPr>
        <p:txBody>
          <a:bodyPr>
            <a:noAutofit/>
          </a:bodyPr>
          <a:lstStyle/>
          <a:p>
            <a:r>
              <a:rPr lang="es-MX" sz="3600" b="1" dirty="0" smtClean="0">
                <a:solidFill>
                  <a:srgbClr val="002060"/>
                </a:solidFill>
                <a:latin typeface="Arial" panose="020B0604020202020204" pitchFamily="34" charset="0"/>
                <a:cs typeface="Arial" panose="020B0604020202020204" pitchFamily="34" charset="0"/>
              </a:rPr>
              <a:t>DESARROLLO ECONÓMICO Y MEDIO AMBIENTE</a:t>
            </a:r>
            <a:endParaRPr lang="es-MX" sz="3600" b="1"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457200" y="2924944"/>
            <a:ext cx="8229600" cy="3201219"/>
          </a:xfrm>
        </p:spPr>
        <p:txBody>
          <a:bodyPr/>
          <a:lstStyle/>
          <a:p>
            <a:pPr marL="0" indent="0" algn="ctr">
              <a:buNone/>
            </a:pPr>
            <a:endParaRPr lang="es-MX" sz="2400" i="1" dirty="0" smtClean="0">
              <a:solidFill>
                <a:srgbClr val="C00000"/>
              </a:solidFill>
            </a:endParaRPr>
          </a:p>
          <a:p>
            <a:pPr marL="0" indent="0" algn="ctr">
              <a:buNone/>
            </a:pPr>
            <a:r>
              <a:rPr lang="es-MX" sz="2400" i="1" dirty="0" smtClean="0">
                <a:solidFill>
                  <a:srgbClr val="C00000"/>
                </a:solidFill>
              </a:rPr>
              <a:t>FUNDACIÓN UNIVERSITARIA AUTÓNOMA DE LAS AMÉRICAS</a:t>
            </a:r>
          </a:p>
          <a:p>
            <a:pPr marL="0" indent="0" algn="ctr">
              <a:buNone/>
            </a:pPr>
            <a:r>
              <a:rPr lang="es-MX" sz="2400" i="1" dirty="0" smtClean="0">
                <a:solidFill>
                  <a:srgbClr val="C00000"/>
                </a:solidFill>
              </a:rPr>
              <a:t>TECNOLOGÍA NEGOCIOS INTERNACIONALES</a:t>
            </a:r>
          </a:p>
          <a:p>
            <a:pPr marL="0" indent="0" algn="ctr">
              <a:buNone/>
            </a:pPr>
            <a:r>
              <a:rPr lang="es-MX" sz="2400" i="1" dirty="0" smtClean="0">
                <a:solidFill>
                  <a:srgbClr val="C00000"/>
                </a:solidFill>
              </a:rPr>
              <a:t>ECONOMÍA </a:t>
            </a:r>
            <a:r>
              <a:rPr lang="es-MX" sz="2400" i="1" dirty="0" smtClean="0">
                <a:solidFill>
                  <a:srgbClr val="C00000"/>
                </a:solidFill>
              </a:rPr>
              <a:t> GENERAL</a:t>
            </a:r>
            <a:endParaRPr lang="es-MX" sz="2400" i="1" dirty="0" smtClean="0">
              <a:solidFill>
                <a:srgbClr val="C00000"/>
              </a:solidFill>
            </a:endParaRPr>
          </a:p>
          <a:p>
            <a:pPr marL="0" indent="0" algn="ctr">
              <a:buNone/>
            </a:pPr>
            <a:r>
              <a:rPr lang="es-MX" sz="2400" i="1" dirty="0" smtClean="0">
                <a:solidFill>
                  <a:srgbClr val="C00000"/>
                </a:solidFill>
              </a:rPr>
              <a:t>MANUEL FADDUIL ALZATE</a:t>
            </a:r>
          </a:p>
          <a:p>
            <a:pPr marL="0" indent="0" algn="ctr">
              <a:buNone/>
            </a:pPr>
            <a:r>
              <a:rPr lang="es-MX" sz="2400" i="1" dirty="0" smtClean="0">
                <a:solidFill>
                  <a:srgbClr val="C00000"/>
                </a:solidFill>
              </a:rPr>
              <a:t>MEDELLÍN</a:t>
            </a:r>
          </a:p>
          <a:p>
            <a:pPr marL="0" indent="0" algn="ctr">
              <a:buNone/>
            </a:pPr>
            <a:r>
              <a:rPr lang="es-MX" sz="2400" i="1" dirty="0" smtClean="0">
                <a:solidFill>
                  <a:srgbClr val="C00000"/>
                </a:solidFill>
              </a:rPr>
              <a:t>VACACIONAL JUNIO-2015</a:t>
            </a:r>
            <a:endParaRPr lang="es-MX" sz="2400" i="1" dirty="0" smtClean="0">
              <a:solidFill>
                <a:srgbClr val="C00000"/>
              </a:solidFill>
            </a:endParaRPr>
          </a:p>
          <a:p>
            <a:endParaRPr lang="es-MX" dirty="0"/>
          </a:p>
        </p:txBody>
      </p:sp>
      <p:pic>
        <p:nvPicPr>
          <p:cNvPr id="4" name="3 Imagen" descr="Logo UAM redondo"/>
          <p:cNvPicPr/>
          <p:nvPr/>
        </p:nvPicPr>
        <p:blipFill>
          <a:blip r:embed="rId2" cstate="print"/>
          <a:srcRect/>
          <a:stretch>
            <a:fillRect/>
          </a:stretch>
        </p:blipFill>
        <p:spPr bwMode="auto">
          <a:xfrm>
            <a:off x="539552" y="206953"/>
            <a:ext cx="936873" cy="882563"/>
          </a:xfrm>
          <a:prstGeom prst="rect">
            <a:avLst/>
          </a:prstGeom>
          <a:noFill/>
          <a:ln w="9525">
            <a:noFill/>
            <a:miter lim="800000"/>
            <a:headEnd/>
            <a:tailEnd/>
          </a:ln>
        </p:spPr>
      </p:pic>
    </p:spTree>
    <p:extLst>
      <p:ext uri="{BB962C8B-B14F-4D97-AF65-F5344CB8AC3E}">
        <p14:creationId xmlns:p14="http://schemas.microsoft.com/office/powerpoint/2010/main" val="266027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smtClean="0">
                <a:solidFill>
                  <a:srgbClr val="002060"/>
                </a:solidFill>
                <a:latin typeface="Arial" panose="020B0604020202020204" pitchFamily="34" charset="0"/>
                <a:cs typeface="Arial" panose="020B0604020202020204" pitchFamily="34" charset="0"/>
              </a:rPr>
              <a:t>DESARROLLO ECONÓMICO Y MEDIO AMBIENTE</a:t>
            </a:r>
            <a:endParaRPr lang="es-MX" sz="2400"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Autofit/>
          </a:bodyPr>
          <a:lstStyle/>
          <a:p>
            <a:pPr marL="0" indent="0" algn="just">
              <a:buNone/>
            </a:pPr>
            <a:r>
              <a:rPr lang="es-MX" sz="1800" b="1" dirty="0" smtClean="0">
                <a:latin typeface="Arial" panose="020B0604020202020204" pitchFamily="34" charset="0"/>
                <a:cs typeface="Arial" panose="020B0604020202020204" pitchFamily="34" charset="0"/>
              </a:rPr>
              <a:t>El desarrollo de la economía como </a:t>
            </a:r>
            <a:r>
              <a:rPr lang="es-MX" sz="1800" b="1" dirty="0" smtClean="0">
                <a:solidFill>
                  <a:srgbClr val="C00000"/>
                </a:solidFill>
                <a:latin typeface="Arial" panose="020B0604020202020204" pitchFamily="34" charset="0"/>
                <a:cs typeface="Arial" panose="020B0604020202020204" pitchFamily="34" charset="0"/>
              </a:rPr>
              <a:t>“ciencia” </a:t>
            </a:r>
            <a:r>
              <a:rPr lang="es-MX" sz="1800" b="1" dirty="0" smtClean="0">
                <a:latin typeface="Arial" panose="020B0604020202020204" pitchFamily="34" charset="0"/>
                <a:cs typeface="Arial" panose="020B0604020202020204" pitchFamily="34" charset="0"/>
              </a:rPr>
              <a:t>empezó en el siglo XVIII con la publicación del libro LA RIQUEZA DE LAS NACIONES por ADAM SMITH (1776). Y aunque SMITH, desarrolló su teoría económica basado en </a:t>
            </a:r>
            <a:r>
              <a:rPr lang="es-MX" sz="1800" b="1" dirty="0" smtClean="0">
                <a:solidFill>
                  <a:srgbClr val="C00000"/>
                </a:solidFill>
                <a:latin typeface="Arial" panose="020B0604020202020204" pitchFamily="34" charset="0"/>
                <a:cs typeface="Arial" panose="020B0604020202020204" pitchFamily="34" charset="0"/>
              </a:rPr>
              <a:t>ventajas comparativas </a:t>
            </a:r>
            <a:r>
              <a:rPr lang="es-MX" sz="1800" b="1" dirty="0" smtClean="0">
                <a:latin typeface="Arial" panose="020B0604020202020204" pitchFamily="34" charset="0"/>
                <a:cs typeface="Arial" panose="020B0604020202020204" pitchFamily="34" charset="0"/>
              </a:rPr>
              <a:t>relacionadas, con el aprovechamiento de la oferta natural y las características ambientales de las diversas regiones, la economía se </a:t>
            </a:r>
            <a:r>
              <a:rPr lang="es-MX" sz="1800" b="1" dirty="0" smtClean="0">
                <a:solidFill>
                  <a:srgbClr val="C00000"/>
                </a:solidFill>
                <a:latin typeface="Arial" panose="020B0604020202020204" pitchFamily="34" charset="0"/>
                <a:cs typeface="Arial" panose="020B0604020202020204" pitchFamily="34" charset="0"/>
              </a:rPr>
              <a:t>alejó de lo natural </a:t>
            </a:r>
            <a:r>
              <a:rPr lang="es-MX" sz="1800" b="1" dirty="0" smtClean="0">
                <a:latin typeface="Arial" panose="020B0604020202020204" pitchFamily="34" charset="0"/>
                <a:cs typeface="Arial" panose="020B0604020202020204" pitchFamily="34" charset="0"/>
              </a:rPr>
              <a:t>como referente de análisis para su evolución teórica.</a:t>
            </a:r>
          </a:p>
          <a:p>
            <a:pPr marL="0" indent="0" algn="just">
              <a:buNone/>
            </a:pPr>
            <a:endParaRPr lang="es-MX" sz="1800" b="1" dirty="0" smtClean="0">
              <a:latin typeface="Arial" panose="020B0604020202020204" pitchFamily="34" charset="0"/>
              <a:cs typeface="Arial" panose="020B0604020202020204" pitchFamily="34" charset="0"/>
            </a:endParaRPr>
          </a:p>
          <a:p>
            <a:pPr marL="0" indent="0" algn="just">
              <a:buNone/>
            </a:pPr>
            <a:r>
              <a:rPr lang="es-MX" sz="1800" b="1" dirty="0" smtClean="0">
                <a:latin typeface="Arial" panose="020B0604020202020204" pitchFamily="34" charset="0"/>
                <a:cs typeface="Arial" panose="020B0604020202020204" pitchFamily="34" charset="0"/>
              </a:rPr>
              <a:t>Así, hasta entrada la segunda mitad del siglo pasado</a:t>
            </a:r>
            <a:r>
              <a:rPr lang="es-MX" sz="1800" b="1" dirty="0" smtClean="0">
                <a:solidFill>
                  <a:srgbClr val="C00000"/>
                </a:solidFill>
                <a:latin typeface="Arial" panose="020B0604020202020204" pitchFamily="34" charset="0"/>
                <a:cs typeface="Arial" panose="020B0604020202020204" pitchFamily="34" charset="0"/>
              </a:rPr>
              <a:t>, lo ambiental y el desarrollo</a:t>
            </a:r>
            <a:r>
              <a:rPr lang="es-MX" sz="1800" b="1" dirty="0" smtClean="0">
                <a:latin typeface="Arial" panose="020B0604020202020204" pitchFamily="34" charset="0"/>
                <a:cs typeface="Arial" panose="020B0604020202020204" pitchFamily="34" charset="0"/>
              </a:rPr>
              <a:t> eran dos problemas que se entendían y miraban por </a:t>
            </a:r>
            <a:r>
              <a:rPr lang="es-MX" sz="1800" b="1" dirty="0" smtClean="0">
                <a:solidFill>
                  <a:srgbClr val="C00000"/>
                </a:solidFill>
                <a:latin typeface="Arial" panose="020B0604020202020204" pitchFamily="34" charset="0"/>
                <a:cs typeface="Arial" panose="020B0604020202020204" pitchFamily="34" charset="0"/>
              </a:rPr>
              <a:t>separado</a:t>
            </a:r>
            <a:r>
              <a:rPr lang="es-MX" sz="1800" b="1" dirty="0" smtClean="0">
                <a:latin typeface="Arial" panose="020B0604020202020204" pitchFamily="34" charset="0"/>
                <a:cs typeface="Arial" panose="020B0604020202020204" pitchFamily="34" charset="0"/>
              </a:rPr>
              <a:t>, en términos del desarrollo teórico económico. El economista no tenia </a:t>
            </a:r>
            <a:r>
              <a:rPr lang="es-MX" sz="1800" b="1" dirty="0" smtClean="0">
                <a:solidFill>
                  <a:srgbClr val="C00000"/>
                </a:solidFill>
                <a:latin typeface="Arial" panose="020B0604020202020204" pitchFamily="34" charset="0"/>
                <a:cs typeface="Arial" panose="020B0604020202020204" pitchFamily="34" charset="0"/>
              </a:rPr>
              <a:t>referentes ambientales </a:t>
            </a:r>
            <a:r>
              <a:rPr lang="es-MX" sz="1800" b="1" dirty="0" smtClean="0">
                <a:latin typeface="Arial" panose="020B0604020202020204" pitchFamily="34" charset="0"/>
                <a:cs typeface="Arial" panose="020B0604020202020204" pitchFamily="34" charset="0"/>
              </a:rPr>
              <a:t>para evaluar o proponer el desarrollo. Las reflexiones sobre la relación entre ambiente y desarrollo surgieron cuando, en términos económicos, se empezó a sentir el </a:t>
            </a:r>
            <a:r>
              <a:rPr lang="es-MX" sz="1800" b="1" dirty="0" smtClean="0">
                <a:solidFill>
                  <a:srgbClr val="C00000"/>
                </a:solidFill>
                <a:latin typeface="Arial" panose="020B0604020202020204" pitchFamily="34" charset="0"/>
                <a:cs typeface="Arial" panose="020B0604020202020204" pitchFamily="34" charset="0"/>
              </a:rPr>
              <a:t>carácter limitado de la oferta natural. </a:t>
            </a:r>
            <a:r>
              <a:rPr lang="es-MX" sz="1800" b="1" dirty="0" smtClean="0">
                <a:latin typeface="Arial" panose="020B0604020202020204" pitchFamily="34" charset="0"/>
                <a:cs typeface="Arial" panose="020B0604020202020204" pitchFamily="34" charset="0"/>
              </a:rPr>
              <a:t>Como consecuencia, se cuestionó el crecimiento sin límites, uno de los postulados principales del paradigma económico dominante.</a:t>
            </a:r>
            <a:endParaRPr lang="es-MX"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3415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smtClean="0">
                <a:solidFill>
                  <a:srgbClr val="002060"/>
                </a:solidFill>
                <a:latin typeface="Arial" panose="020B0604020202020204" pitchFamily="34" charset="0"/>
                <a:cs typeface="Arial" panose="020B0604020202020204" pitchFamily="34" charset="0"/>
              </a:rPr>
              <a:t>DESARROLLO ECONÓMICO Y MEDIO AMBIENTE</a:t>
            </a:r>
            <a:endParaRPr lang="es-MX" sz="2400"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a:bodyPr>
          <a:lstStyle/>
          <a:p>
            <a:pPr marL="0" indent="0" algn="just">
              <a:buNone/>
            </a:pPr>
            <a:r>
              <a:rPr lang="es-MX" sz="2000" b="1" dirty="0" smtClean="0">
                <a:latin typeface="Arial" panose="020B0604020202020204" pitchFamily="34" charset="0"/>
                <a:cs typeface="Arial" panose="020B0604020202020204" pitchFamily="34" charset="0"/>
              </a:rPr>
              <a:t>Primero en la Reunión de Estocolmo(1972) y luego en la reunión “La cumbre de la Tierra” de las Naciones Unidas en 1992, en Rio de Janeiro (Brasil), se </a:t>
            </a:r>
            <a:r>
              <a:rPr lang="es-MX" sz="2000" b="1" dirty="0" smtClean="0">
                <a:solidFill>
                  <a:srgbClr val="C00000"/>
                </a:solidFill>
                <a:latin typeface="Arial" panose="020B0604020202020204" pitchFamily="34" charset="0"/>
                <a:cs typeface="Arial" panose="020B0604020202020204" pitchFamily="34" charset="0"/>
              </a:rPr>
              <a:t>reconoció</a:t>
            </a:r>
            <a:r>
              <a:rPr lang="es-MX" sz="2000" b="1" dirty="0" smtClean="0">
                <a:latin typeface="Arial" panose="020B0604020202020204" pitchFamily="34" charset="0"/>
                <a:cs typeface="Arial" panose="020B0604020202020204" pitchFamily="34" charset="0"/>
              </a:rPr>
              <a:t> que la problemática entre medio ambiente y desarrollo rebasaba lo técnico y que, por lo tanto, el deterioro del medio ambiente tiene </a:t>
            </a:r>
            <a:r>
              <a:rPr lang="es-MX" sz="2000" b="1" dirty="0" smtClean="0">
                <a:solidFill>
                  <a:srgbClr val="C00000"/>
                </a:solidFill>
                <a:latin typeface="Arial" panose="020B0604020202020204" pitchFamily="34" charset="0"/>
                <a:cs typeface="Arial" panose="020B0604020202020204" pitchFamily="34" charset="0"/>
              </a:rPr>
              <a:t>implicaciones</a:t>
            </a:r>
            <a:r>
              <a:rPr lang="es-MX" sz="2000" b="1" dirty="0" smtClean="0">
                <a:latin typeface="Arial" panose="020B0604020202020204" pitchFamily="34" charset="0"/>
                <a:cs typeface="Arial" panose="020B0604020202020204" pitchFamily="34" charset="0"/>
              </a:rPr>
              <a:t> sociales, políticas y necesariamente </a:t>
            </a:r>
            <a:r>
              <a:rPr lang="es-MX" sz="2000" b="1" dirty="0" smtClean="0">
                <a:solidFill>
                  <a:srgbClr val="C00000"/>
                </a:solidFill>
                <a:latin typeface="Arial" panose="020B0604020202020204" pitchFamily="34" charset="0"/>
                <a:cs typeface="Arial" panose="020B0604020202020204" pitchFamily="34" charset="0"/>
              </a:rPr>
              <a:t>económicas</a:t>
            </a:r>
            <a:r>
              <a:rPr lang="es-MX" sz="2000" b="1" dirty="0" smtClean="0">
                <a:latin typeface="Arial" panose="020B0604020202020204" pitchFamily="34" charset="0"/>
                <a:cs typeface="Arial" panose="020B0604020202020204" pitchFamily="34" charset="0"/>
              </a:rPr>
              <a:t>. Fenómenos planetarios como el calentamiento global, la destrucción de la capa de ozono y el agotamiento de la diversidad biológica, motivaron acuerdos a los que se suscribieron la mayor parte de los países del planeta. En esta reunión se </a:t>
            </a:r>
            <a:r>
              <a:rPr lang="es-MX" sz="2000" b="1" dirty="0" smtClean="0">
                <a:solidFill>
                  <a:srgbClr val="C00000"/>
                </a:solidFill>
                <a:latin typeface="Arial" panose="020B0604020202020204" pitchFamily="34" charset="0"/>
                <a:cs typeface="Arial" panose="020B0604020202020204" pitchFamily="34" charset="0"/>
              </a:rPr>
              <a:t>cuestionó</a:t>
            </a:r>
            <a:r>
              <a:rPr lang="es-MX" sz="2000" b="1" dirty="0" smtClean="0">
                <a:latin typeface="Arial" panose="020B0604020202020204" pitchFamily="34" charset="0"/>
                <a:cs typeface="Arial" panose="020B0604020202020204" pitchFamily="34" charset="0"/>
              </a:rPr>
              <a:t> el modelo de desarrollo impulsado por los países de alto ingreso per cápita, pues significa un consumo de energía que si se pretende a un nivel similar para todos los habitantes del planeta </a:t>
            </a:r>
            <a:r>
              <a:rPr lang="es-MX" sz="2000" b="1" dirty="0" smtClean="0">
                <a:solidFill>
                  <a:srgbClr val="C00000"/>
                </a:solidFill>
                <a:latin typeface="Arial" panose="020B0604020202020204" pitchFamily="34" charset="0"/>
                <a:cs typeface="Arial" panose="020B0604020202020204" pitchFamily="34" charset="0"/>
              </a:rPr>
              <a:t>amenazaría</a:t>
            </a:r>
            <a:r>
              <a:rPr lang="es-MX" sz="2000" b="1" dirty="0" smtClean="0">
                <a:latin typeface="Arial" panose="020B0604020202020204" pitchFamily="34" charset="0"/>
                <a:cs typeface="Arial" panose="020B0604020202020204" pitchFamily="34" charset="0"/>
              </a:rPr>
              <a:t> las condiciones de vida en la Tierra</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3959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smtClean="0">
                <a:solidFill>
                  <a:srgbClr val="002060"/>
                </a:solidFill>
                <a:latin typeface="Arial" panose="020B0604020202020204" pitchFamily="34" charset="0"/>
                <a:cs typeface="Arial" panose="020B0604020202020204" pitchFamily="34" charset="0"/>
              </a:rPr>
              <a:t>DESARROLLO ECONÓMICO Y MEDIO AMBIENTE</a:t>
            </a:r>
            <a:endParaRPr lang="es-MX" sz="2400"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Autofit/>
          </a:bodyPr>
          <a:lstStyle/>
          <a:p>
            <a:pPr marL="0" indent="0" algn="just">
              <a:buNone/>
            </a:pPr>
            <a:r>
              <a:rPr lang="es-MX" sz="1800" b="1" dirty="0" smtClean="0">
                <a:latin typeface="Arial" panose="020B0604020202020204" pitchFamily="34" charset="0"/>
                <a:cs typeface="Arial" panose="020B0604020202020204" pitchFamily="34" charset="0"/>
              </a:rPr>
              <a:t>Entender la </a:t>
            </a:r>
            <a:r>
              <a:rPr lang="es-MX" sz="1800" b="1" dirty="0" smtClean="0">
                <a:solidFill>
                  <a:srgbClr val="C00000"/>
                </a:solidFill>
                <a:latin typeface="Arial" panose="020B0604020202020204" pitchFamily="34" charset="0"/>
                <a:cs typeface="Arial" panose="020B0604020202020204" pitchFamily="34" charset="0"/>
              </a:rPr>
              <a:t>interrelación y problemática </a:t>
            </a:r>
            <a:r>
              <a:rPr lang="es-MX" sz="1800" b="1" dirty="0" smtClean="0">
                <a:latin typeface="Arial" panose="020B0604020202020204" pitchFamily="34" charset="0"/>
                <a:cs typeface="Arial" panose="020B0604020202020204" pitchFamily="34" charset="0"/>
              </a:rPr>
              <a:t>entre desarrollo y medio ambiente, implica entender el concepto de </a:t>
            </a:r>
            <a:r>
              <a:rPr lang="es-MX" sz="1800" b="1" dirty="0" smtClean="0">
                <a:solidFill>
                  <a:srgbClr val="C00000"/>
                </a:solidFill>
                <a:latin typeface="Arial" panose="020B0604020202020204" pitchFamily="34" charset="0"/>
                <a:cs typeface="Arial" panose="020B0604020202020204" pitchFamily="34" charset="0"/>
              </a:rPr>
              <a:t>desarrollo sostenible</a:t>
            </a:r>
            <a:r>
              <a:rPr lang="es-MX" sz="1800" b="1" dirty="0" smtClean="0">
                <a:latin typeface="Arial" panose="020B0604020202020204" pitchFamily="34" charset="0"/>
                <a:cs typeface="Arial" panose="020B0604020202020204" pitchFamily="34" charset="0"/>
              </a:rPr>
              <a:t>, concepto nuevo en el contexto mundial, el cual surge como una necesidad de enmarcar en un concepto, una nueva forma de entender y mirar el desarrollo, concepto que expresa una </a:t>
            </a:r>
            <a:r>
              <a:rPr lang="es-MX" sz="1800" b="1" dirty="0" smtClean="0">
                <a:solidFill>
                  <a:srgbClr val="C00000"/>
                </a:solidFill>
                <a:latin typeface="Arial" panose="020B0604020202020204" pitchFamily="34" charset="0"/>
                <a:cs typeface="Arial" panose="020B0604020202020204" pitchFamily="34" charset="0"/>
              </a:rPr>
              <a:t>confrontación política</a:t>
            </a:r>
            <a:r>
              <a:rPr lang="es-MX" sz="1800" b="1" dirty="0" smtClean="0">
                <a:latin typeface="Arial" panose="020B0604020202020204" pitchFamily="34" charset="0"/>
                <a:cs typeface="Arial" panose="020B0604020202020204" pitchFamily="34" charset="0"/>
              </a:rPr>
              <a:t>. En 1980, la Unión Internacional para la Conservación de la Naturaleza (UICN) presenta un concepto de desarrollo sostenible, fundamentado en la necesidad de la </a:t>
            </a:r>
            <a:r>
              <a:rPr lang="es-MX" sz="1800" b="1" dirty="0" smtClean="0">
                <a:solidFill>
                  <a:srgbClr val="C00000"/>
                </a:solidFill>
                <a:latin typeface="Arial" panose="020B0604020202020204" pitchFamily="34" charset="0"/>
                <a:cs typeface="Arial" panose="020B0604020202020204" pitchFamily="34" charset="0"/>
              </a:rPr>
              <a:t>conservación de lo natural</a:t>
            </a:r>
            <a:r>
              <a:rPr lang="es-MX" sz="1800" b="1" dirty="0" smtClean="0">
                <a:latin typeface="Arial" panose="020B0604020202020204" pitchFamily="34" charset="0"/>
                <a:cs typeface="Arial" panose="020B0604020202020204" pitchFamily="34" charset="0"/>
              </a:rPr>
              <a:t>, sin proponer la revisión del estilo de desarrollo dominante. En 1987, en el documento Nuestro Futuro Común de la Comisión </a:t>
            </a:r>
            <a:r>
              <a:rPr lang="es-MX" sz="1800" b="1" dirty="0" err="1" smtClean="0">
                <a:latin typeface="Arial" panose="020B0604020202020204" pitchFamily="34" charset="0"/>
                <a:cs typeface="Arial" panose="020B0604020202020204" pitchFamily="34" charset="0"/>
              </a:rPr>
              <a:t>Brundtland</a:t>
            </a:r>
            <a:r>
              <a:rPr lang="es-MX" sz="1800" b="1" dirty="0" smtClean="0">
                <a:latin typeface="Arial" panose="020B0604020202020204" pitchFamily="34" charset="0"/>
                <a:cs typeface="Arial" panose="020B0604020202020204" pitchFamily="34" charset="0"/>
              </a:rPr>
              <a:t>, se definió el desarrollo sostenible como el: “que satisface las necesidades del presente, sin comprometer la capacidad para que las futuras generaciones puedan satisfacer sus propias necesidades”.</a:t>
            </a:r>
          </a:p>
          <a:p>
            <a:pPr marL="0" indent="0" algn="just">
              <a:buNone/>
            </a:pPr>
            <a:r>
              <a:rPr lang="es-MX" sz="1800" b="1" dirty="0" smtClean="0">
                <a:latin typeface="Arial" panose="020B0604020202020204" pitchFamily="34" charset="0"/>
                <a:cs typeface="Arial" panose="020B0604020202020204" pitchFamily="34" charset="0"/>
              </a:rPr>
              <a:t>Definición que es una categoría que gira en torno a la </a:t>
            </a:r>
            <a:r>
              <a:rPr lang="es-MX" sz="1800" b="1" dirty="0" smtClean="0">
                <a:solidFill>
                  <a:srgbClr val="C00000"/>
                </a:solidFill>
                <a:latin typeface="Arial" panose="020B0604020202020204" pitchFamily="34" charset="0"/>
                <a:cs typeface="Arial" panose="020B0604020202020204" pitchFamily="34" charset="0"/>
              </a:rPr>
              <a:t>sustentabilidad del crecimiento económico. </a:t>
            </a:r>
            <a:r>
              <a:rPr lang="es-MX" sz="1800" b="1" dirty="0" smtClean="0">
                <a:latin typeface="Arial" panose="020B0604020202020204" pitchFamily="34" charset="0"/>
                <a:cs typeface="Arial" panose="020B0604020202020204" pitchFamily="34" charset="0"/>
              </a:rPr>
              <a:t>Desde entonces, el concepto de desarrollo sostenible, se ha venido cuestionando y desarrollando.</a:t>
            </a:r>
            <a:endParaRPr lang="es-MX"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1087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solidFill>
                  <a:srgbClr val="002060"/>
                </a:solidFill>
              </a:rPr>
              <a:t>DESARROLLO ECONÓMICO Y MEDIO AMBIENTE EN COLOMBIA</a:t>
            </a:r>
            <a:endParaRPr lang="es-MX" dirty="0">
              <a:solidFill>
                <a:srgbClr val="002060"/>
              </a:solidFill>
            </a:endParaRPr>
          </a:p>
        </p:txBody>
      </p:sp>
      <p:sp>
        <p:nvSpPr>
          <p:cNvPr id="3" name="2 Marcador de contenido"/>
          <p:cNvSpPr>
            <a:spLocks noGrp="1"/>
          </p:cNvSpPr>
          <p:nvPr>
            <p:ph idx="1"/>
          </p:nvPr>
        </p:nvSpPr>
        <p:spPr/>
        <p:txBody>
          <a:bodyPr>
            <a:normAutofit fontScale="70000" lnSpcReduction="20000"/>
          </a:bodyPr>
          <a:lstStyle/>
          <a:p>
            <a:pPr marL="0" indent="0" algn="just">
              <a:buNone/>
            </a:pPr>
            <a:r>
              <a:rPr lang="es-MX" b="1" dirty="0" smtClean="0">
                <a:latin typeface="Arial" panose="020B0604020202020204" pitchFamily="34" charset="0"/>
                <a:cs typeface="Arial" panose="020B0604020202020204" pitchFamily="34" charset="0"/>
              </a:rPr>
              <a:t>En Colombia se definió el desarrollo sostenible como  el que conduzca al </a:t>
            </a:r>
            <a:r>
              <a:rPr lang="es-MX" b="1" dirty="0" smtClean="0">
                <a:solidFill>
                  <a:srgbClr val="C00000"/>
                </a:solidFill>
                <a:latin typeface="Arial" panose="020B0604020202020204" pitchFamily="34" charset="0"/>
                <a:cs typeface="Arial" panose="020B0604020202020204" pitchFamily="34" charset="0"/>
              </a:rPr>
              <a:t>crecimiento económico, a la elevación de la calidad de la vida y al bienestar social</a:t>
            </a:r>
            <a:r>
              <a:rPr lang="es-MX" b="1" dirty="0" smtClean="0">
                <a:latin typeface="Arial" panose="020B0604020202020204" pitchFamily="34" charset="0"/>
                <a:cs typeface="Arial" panose="020B0604020202020204" pitchFamily="34" charset="0"/>
              </a:rPr>
              <a:t>, sin agotar la base de recursos naturales renovables en que se sustenta, ni deteriorar el medio ambiente o el derecho de las generaciones futuras a utilizarlo para la  satisfacción de sus propias necesidades(Ley 9 de 1993, Artículo N° 3).</a:t>
            </a:r>
          </a:p>
          <a:p>
            <a:pPr marL="0" indent="0" algn="just">
              <a:buNone/>
            </a:pPr>
            <a:r>
              <a:rPr lang="es-MX" b="1" dirty="0" smtClean="0">
                <a:latin typeface="Arial" panose="020B0604020202020204" pitchFamily="34" charset="0"/>
                <a:cs typeface="Arial" panose="020B0604020202020204" pitchFamily="34" charset="0"/>
              </a:rPr>
              <a:t> </a:t>
            </a:r>
          </a:p>
          <a:p>
            <a:pPr marL="0" indent="0" algn="just">
              <a:buNone/>
            </a:pPr>
            <a:r>
              <a:rPr lang="es-MX" b="1" dirty="0" smtClean="0">
                <a:latin typeface="Arial" panose="020B0604020202020204" pitchFamily="34" charset="0"/>
                <a:cs typeface="Arial" panose="020B0604020202020204" pitchFamily="34" charset="0"/>
              </a:rPr>
              <a:t>En la actualidad, la idea que tiende a aceptarse en todo el mundo, es que los </a:t>
            </a:r>
            <a:r>
              <a:rPr lang="es-MX" b="1" dirty="0" smtClean="0">
                <a:solidFill>
                  <a:srgbClr val="C00000"/>
                </a:solidFill>
                <a:latin typeface="Arial" panose="020B0604020202020204" pitchFamily="34" charset="0"/>
                <a:cs typeface="Arial" panose="020B0604020202020204" pitchFamily="34" charset="0"/>
              </a:rPr>
              <a:t>problemas del medio ambiente son los problemas de desarrollo </a:t>
            </a:r>
            <a:r>
              <a:rPr lang="es-MX" b="1" dirty="0" smtClean="0">
                <a:latin typeface="Arial" panose="020B0604020202020204" pitchFamily="34" charset="0"/>
                <a:cs typeface="Arial" panose="020B0604020202020204" pitchFamily="34" charset="0"/>
              </a:rPr>
              <a:t>y que la meta del desarrollo sostenible debe ser la de </a:t>
            </a:r>
            <a:r>
              <a:rPr lang="es-MX" b="1" dirty="0" smtClean="0">
                <a:solidFill>
                  <a:srgbClr val="C00000"/>
                </a:solidFill>
                <a:latin typeface="Arial" panose="020B0604020202020204" pitchFamily="34" charset="0"/>
                <a:cs typeface="Arial" panose="020B0604020202020204" pitchFamily="34" charset="0"/>
              </a:rPr>
              <a:t>conciliar</a:t>
            </a:r>
            <a:r>
              <a:rPr lang="es-MX" b="1" dirty="0" smtClean="0">
                <a:latin typeface="Arial" panose="020B0604020202020204" pitchFamily="34" charset="0"/>
                <a:cs typeface="Arial" panose="020B0604020202020204" pitchFamily="34" charset="0"/>
              </a:rPr>
              <a:t> el crecimiento económico para la población en general, presente y futura, con la renovabilidad de los recursos, proceso que implica </a:t>
            </a:r>
            <a:r>
              <a:rPr lang="es-MX" b="1" dirty="0" smtClean="0">
                <a:solidFill>
                  <a:srgbClr val="C00000"/>
                </a:solidFill>
                <a:latin typeface="Arial" panose="020B0604020202020204" pitchFamily="34" charset="0"/>
                <a:cs typeface="Arial" panose="020B0604020202020204" pitchFamily="34" charset="0"/>
              </a:rPr>
              <a:t>cambios</a:t>
            </a:r>
            <a:r>
              <a:rPr lang="es-MX" b="1" dirty="0" smtClean="0">
                <a:latin typeface="Arial" panose="020B0604020202020204" pitchFamily="34" charset="0"/>
                <a:cs typeface="Arial" panose="020B0604020202020204" pitchFamily="34" charset="0"/>
              </a:rPr>
              <a:t> políticos, económicos, fiscales, industriales y de manejo de los recursos naturales, bióticos y energéticos.</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1702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IMPLICACIONES DE LA POLÍTICA AMBIENTAL SOBRE EL DESARROLLO</a:t>
            </a:r>
            <a:endParaRPr lang="es-MX" sz="3200"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fontScale="92500" lnSpcReduction="20000"/>
          </a:bodyPr>
          <a:lstStyle/>
          <a:p>
            <a:pPr marL="0" indent="0" algn="just">
              <a:buNone/>
            </a:pPr>
            <a:r>
              <a:rPr lang="es-MX" b="1" dirty="0" smtClean="0">
                <a:latin typeface="Arial" panose="020B0604020202020204" pitchFamily="34" charset="0"/>
                <a:cs typeface="Arial" panose="020B0604020202020204" pitchFamily="34" charset="0"/>
              </a:rPr>
              <a:t>Hoy, partiendo de ciertos postulados comunes, se dice que si bien la </a:t>
            </a:r>
            <a:r>
              <a:rPr lang="es-MX" b="1" dirty="0" smtClean="0">
                <a:solidFill>
                  <a:srgbClr val="C00000"/>
                </a:solidFill>
                <a:latin typeface="Arial" panose="020B0604020202020204" pitchFamily="34" charset="0"/>
                <a:cs typeface="Arial" panose="020B0604020202020204" pitchFamily="34" charset="0"/>
              </a:rPr>
              <a:t>sostenibilidad implica lo  ecológico, lo económico y la diversidad cultural, </a:t>
            </a:r>
            <a:r>
              <a:rPr lang="es-MX" b="1" dirty="0" smtClean="0">
                <a:latin typeface="Arial" panose="020B0604020202020204" pitchFamily="34" charset="0"/>
                <a:cs typeface="Arial" panose="020B0604020202020204" pitchFamily="34" charset="0"/>
              </a:rPr>
              <a:t>las expresiones de desarrollo sostenible son diversas en cada lugar, tanto por las diferencias biofísicas como por las diferencias culturales. El cómo lograrlo, es decir, la estrategia a seguir debe ser definida por cada proceso social particular  (GONZÁLEZ, 1997).</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7058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b="1" dirty="0" smtClean="0">
                <a:solidFill>
                  <a:srgbClr val="002060"/>
                </a:solidFill>
                <a:latin typeface="Arial" panose="020B0604020202020204" pitchFamily="34" charset="0"/>
                <a:cs typeface="Arial" panose="020B0604020202020204" pitchFamily="34" charset="0"/>
              </a:rPr>
              <a:t>ESTRATEGIAS DE DESARROLLO E IMPACTO AMBIENTAL EN COLOMBIA</a:t>
            </a:r>
            <a:endParaRPr lang="es-MX" sz="2800" b="1" dirty="0">
              <a:solidFill>
                <a:srgbClr val="00206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Autofit/>
          </a:bodyPr>
          <a:lstStyle/>
          <a:p>
            <a:pPr marL="0" indent="0" algn="just">
              <a:buNone/>
            </a:pPr>
            <a:r>
              <a:rPr lang="es-MX" sz="2400" b="1" dirty="0" smtClean="0">
                <a:latin typeface="Arial" panose="020B0604020202020204" pitchFamily="34" charset="0"/>
                <a:cs typeface="Arial" panose="020B0604020202020204" pitchFamily="34" charset="0"/>
              </a:rPr>
              <a:t>En Colombia, la estrategia de desarrollo en la segunda mitad del siglo XX y hasta la década de los noventa, se caracterizó por una </a:t>
            </a:r>
            <a:r>
              <a:rPr lang="es-MX" sz="2400" b="1" dirty="0" smtClean="0">
                <a:solidFill>
                  <a:srgbClr val="C00000"/>
                </a:solidFill>
                <a:latin typeface="Arial" panose="020B0604020202020204" pitchFamily="34" charset="0"/>
                <a:cs typeface="Arial" panose="020B0604020202020204" pitchFamily="34" charset="0"/>
              </a:rPr>
              <a:t>política proteccionista</a:t>
            </a:r>
            <a:r>
              <a:rPr lang="es-MX" sz="2400" b="1" dirty="0" smtClean="0">
                <a:latin typeface="Arial" panose="020B0604020202020204" pitchFamily="34" charset="0"/>
                <a:cs typeface="Arial" panose="020B0604020202020204" pitchFamily="34" charset="0"/>
              </a:rPr>
              <a:t>, para favorecer el desarrollo industrial nacional. En general, se impulsó el modelo de </a:t>
            </a:r>
            <a:r>
              <a:rPr lang="es-MX" sz="2400" b="1" dirty="0" smtClean="0">
                <a:solidFill>
                  <a:srgbClr val="C00000"/>
                </a:solidFill>
                <a:latin typeface="Arial" panose="020B0604020202020204" pitchFamily="34" charset="0"/>
                <a:cs typeface="Arial" panose="020B0604020202020204" pitchFamily="34" charset="0"/>
              </a:rPr>
              <a:t>sustitución</a:t>
            </a:r>
            <a:r>
              <a:rPr lang="es-MX" sz="2400" b="1" dirty="0" smtClean="0">
                <a:latin typeface="Arial" panose="020B0604020202020204" pitchFamily="34" charset="0"/>
                <a:cs typeface="Arial" panose="020B0604020202020204" pitchFamily="34" charset="0"/>
              </a:rPr>
              <a:t> de importaciones, en combinación con la </a:t>
            </a:r>
            <a:r>
              <a:rPr lang="es-MX" sz="2400" b="1" dirty="0" smtClean="0">
                <a:solidFill>
                  <a:srgbClr val="C00000"/>
                </a:solidFill>
                <a:latin typeface="Arial" panose="020B0604020202020204" pitchFamily="34" charset="0"/>
                <a:cs typeface="Arial" panose="020B0604020202020204" pitchFamily="34" charset="0"/>
              </a:rPr>
              <a:t>promoción</a:t>
            </a:r>
            <a:r>
              <a:rPr lang="es-MX" sz="2400" b="1" dirty="0" smtClean="0">
                <a:latin typeface="Arial" panose="020B0604020202020204" pitchFamily="34" charset="0"/>
                <a:cs typeface="Arial" panose="020B0604020202020204" pitchFamily="34" charset="0"/>
              </a:rPr>
              <a:t> de exportaciones.</a:t>
            </a:r>
          </a:p>
          <a:p>
            <a:pPr marL="0" indent="0" algn="just">
              <a:buNone/>
            </a:pPr>
            <a:r>
              <a:rPr lang="es-MX" sz="2400" b="1" dirty="0" smtClean="0">
                <a:latin typeface="Arial" panose="020B0604020202020204" pitchFamily="34" charset="0"/>
                <a:cs typeface="Arial" panose="020B0604020202020204" pitchFamily="34" charset="0"/>
              </a:rPr>
              <a:t>A partir de 1990, el país se insertó en la propuesta de globalización, promovida por los países de mayor desarrollo tecnológico y concentración de capital. Estos modelos, proteccionismo y globalización, han </a:t>
            </a:r>
            <a:r>
              <a:rPr lang="es-MX" sz="2400" b="1" dirty="0" smtClean="0">
                <a:solidFill>
                  <a:srgbClr val="C00000"/>
                </a:solidFill>
                <a:latin typeface="Arial" panose="020B0604020202020204" pitchFamily="34" charset="0"/>
                <a:cs typeface="Arial" panose="020B0604020202020204" pitchFamily="34" charset="0"/>
              </a:rPr>
              <a:t>determinado</a:t>
            </a:r>
            <a:r>
              <a:rPr lang="es-MX" sz="2400" b="1" dirty="0" smtClean="0">
                <a:latin typeface="Arial" panose="020B0604020202020204" pitchFamily="34" charset="0"/>
                <a:cs typeface="Arial" panose="020B0604020202020204" pitchFamily="34" charset="0"/>
              </a:rPr>
              <a:t> la forma como ha </a:t>
            </a:r>
            <a:r>
              <a:rPr lang="es-MX" sz="2400" b="1" dirty="0" smtClean="0">
                <a:solidFill>
                  <a:srgbClr val="C00000"/>
                </a:solidFill>
                <a:latin typeface="Arial" panose="020B0604020202020204" pitchFamily="34" charset="0"/>
                <a:cs typeface="Arial" panose="020B0604020202020204" pitchFamily="34" charset="0"/>
              </a:rPr>
              <a:t>evolucionado</a:t>
            </a:r>
            <a:r>
              <a:rPr lang="es-MX" sz="2400" b="1" dirty="0" smtClean="0">
                <a:latin typeface="Arial" panose="020B0604020202020204" pitchFamily="34" charset="0"/>
                <a:cs typeface="Arial" panose="020B0604020202020204" pitchFamily="34" charset="0"/>
              </a:rPr>
              <a:t> la industria, el comercio y la agricultura colombiana y su </a:t>
            </a:r>
            <a:r>
              <a:rPr lang="es-MX" sz="2400" b="1" dirty="0" smtClean="0">
                <a:solidFill>
                  <a:srgbClr val="C00000"/>
                </a:solidFill>
                <a:latin typeface="Arial" panose="020B0604020202020204" pitchFamily="34" charset="0"/>
                <a:cs typeface="Arial" panose="020B0604020202020204" pitchFamily="34" charset="0"/>
              </a:rPr>
              <a:t>interrelación</a:t>
            </a:r>
            <a:r>
              <a:rPr lang="es-MX" sz="2400" b="1" dirty="0" smtClean="0">
                <a:latin typeface="Arial" panose="020B0604020202020204" pitchFamily="34" charset="0"/>
                <a:cs typeface="Arial" panose="020B0604020202020204" pitchFamily="34" charset="0"/>
              </a:rPr>
              <a:t> con los recursos naturales y el medio ambiente.</a:t>
            </a:r>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932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solidFill>
                  <a:srgbClr val="002060"/>
                </a:solidFill>
                <a:latin typeface="Arial" panose="020B0604020202020204" pitchFamily="34" charset="0"/>
                <a:cs typeface="Arial" panose="020B0604020202020204" pitchFamily="34" charset="0"/>
              </a:rPr>
              <a:t>ESTRATEGIAS DE DESARROLLO E IMPACTO AMBIENTAL EN COLOMBIA</a:t>
            </a:r>
            <a:endParaRPr lang="es-MX" sz="3200" dirty="0">
              <a:solidFill>
                <a:srgbClr val="002060"/>
              </a:solidFill>
            </a:endParaRPr>
          </a:p>
        </p:txBody>
      </p:sp>
      <p:sp>
        <p:nvSpPr>
          <p:cNvPr id="3" name="2 Marcador de contenido"/>
          <p:cNvSpPr>
            <a:spLocks noGrp="1"/>
          </p:cNvSpPr>
          <p:nvPr>
            <p:ph idx="1"/>
          </p:nvPr>
        </p:nvSpPr>
        <p:spPr/>
        <p:txBody>
          <a:bodyPr>
            <a:noAutofit/>
          </a:bodyPr>
          <a:lstStyle/>
          <a:p>
            <a:pPr marL="0" indent="0" algn="just">
              <a:buNone/>
            </a:pPr>
            <a:r>
              <a:rPr lang="es-MX" sz="1800" b="1" dirty="0" smtClean="0">
                <a:solidFill>
                  <a:srgbClr val="C00000"/>
                </a:solidFill>
                <a:latin typeface="Arial" panose="020B0604020202020204" pitchFamily="34" charset="0"/>
                <a:cs typeface="Arial" panose="020B0604020202020204" pitchFamily="34" charset="0"/>
              </a:rPr>
              <a:t>El proteccionismo generó crecimiento basado en el abastecimiento del mercado interno, una estructura reguladora débil, monopolios y oligopolios y un patrón de consumo ambientalmente costoso. Bajo estas características, el proteccionismo incentivó el empleo de tecnologías obsoletas, altamente contaminantes, modos de producción basados en el uso ineficiente de los recursos naturales, rezago tecnológico, baja productividad, precios por encima de los internacionales, dificultades para ampliar el mercado interno y externo, etc. </a:t>
            </a:r>
          </a:p>
          <a:p>
            <a:pPr marL="0" indent="0" algn="just">
              <a:buNone/>
            </a:pPr>
            <a:endParaRPr lang="es-MX" sz="1800" b="1" dirty="0" smtClean="0">
              <a:latin typeface="Arial" panose="020B0604020202020204" pitchFamily="34" charset="0"/>
              <a:cs typeface="Arial" panose="020B0604020202020204" pitchFamily="34" charset="0"/>
            </a:endParaRPr>
          </a:p>
          <a:p>
            <a:pPr marL="0" indent="0" algn="just">
              <a:buNone/>
            </a:pPr>
            <a:r>
              <a:rPr lang="es-MX" sz="1800" b="1" dirty="0" smtClean="0">
                <a:latin typeface="Arial" panose="020B0604020202020204" pitchFamily="34" charset="0"/>
                <a:cs typeface="Arial" panose="020B0604020202020204" pitchFamily="34" charset="0"/>
              </a:rPr>
              <a:t>Todo lo anterior, llevó al crecimiento acelerado de </a:t>
            </a:r>
            <a:r>
              <a:rPr lang="es-MX" sz="1800" b="1" dirty="0" smtClean="0">
                <a:solidFill>
                  <a:srgbClr val="C00000"/>
                </a:solidFill>
                <a:latin typeface="Arial" panose="020B0604020202020204" pitchFamily="34" charset="0"/>
                <a:cs typeface="Arial" panose="020B0604020202020204" pitchFamily="34" charset="0"/>
              </a:rPr>
              <a:t>vertimiento</a:t>
            </a:r>
            <a:r>
              <a:rPr lang="es-MX" sz="1800" b="1" dirty="0" smtClean="0">
                <a:latin typeface="Arial" panose="020B0604020202020204" pitchFamily="34" charset="0"/>
                <a:cs typeface="Arial" panose="020B0604020202020204" pitchFamily="34" charset="0"/>
              </a:rPr>
              <a:t> de aguas residuales, </a:t>
            </a:r>
            <a:r>
              <a:rPr lang="es-MX" sz="1800" b="1" dirty="0" smtClean="0">
                <a:solidFill>
                  <a:srgbClr val="C00000"/>
                </a:solidFill>
                <a:latin typeface="Arial" panose="020B0604020202020204" pitchFamily="34" charset="0"/>
                <a:cs typeface="Arial" panose="020B0604020202020204" pitchFamily="34" charset="0"/>
              </a:rPr>
              <a:t>emisiones</a:t>
            </a:r>
            <a:r>
              <a:rPr lang="es-MX" sz="1800" b="1" dirty="0" smtClean="0">
                <a:latin typeface="Arial" panose="020B0604020202020204" pitchFamily="34" charset="0"/>
                <a:cs typeface="Arial" panose="020B0604020202020204" pitchFamily="34" charset="0"/>
              </a:rPr>
              <a:t> atmosféricas y </a:t>
            </a:r>
            <a:r>
              <a:rPr lang="es-MX" sz="1800" b="1" dirty="0" smtClean="0">
                <a:solidFill>
                  <a:srgbClr val="C00000"/>
                </a:solidFill>
                <a:latin typeface="Arial" panose="020B0604020202020204" pitchFamily="34" charset="0"/>
                <a:cs typeface="Arial" panose="020B0604020202020204" pitchFamily="34" charset="0"/>
              </a:rPr>
              <a:t>generación</a:t>
            </a:r>
            <a:r>
              <a:rPr lang="es-MX" sz="1800" b="1" dirty="0" smtClean="0">
                <a:latin typeface="Arial" panose="020B0604020202020204" pitchFamily="34" charset="0"/>
                <a:cs typeface="Arial" panose="020B0604020202020204" pitchFamily="34" charset="0"/>
              </a:rPr>
              <a:t> de residuos altamente tóxicos y, en general, a </a:t>
            </a:r>
            <a:r>
              <a:rPr lang="es-MX" sz="1800" b="1" dirty="0" smtClean="0">
                <a:solidFill>
                  <a:srgbClr val="C00000"/>
                </a:solidFill>
                <a:latin typeface="Arial" panose="020B0604020202020204" pitchFamily="34" charset="0"/>
                <a:cs typeface="Arial" panose="020B0604020202020204" pitchFamily="34" charset="0"/>
              </a:rPr>
              <a:t>altos niveles </a:t>
            </a:r>
            <a:r>
              <a:rPr lang="es-MX" sz="1800" b="1" dirty="0" smtClean="0">
                <a:latin typeface="Arial" panose="020B0604020202020204" pitchFamily="34" charset="0"/>
                <a:cs typeface="Arial" panose="020B0604020202020204" pitchFamily="34" charset="0"/>
              </a:rPr>
              <a:t>de contaminación y uso </a:t>
            </a:r>
            <a:r>
              <a:rPr lang="es-MX" sz="1800" b="1" dirty="0" smtClean="0">
                <a:solidFill>
                  <a:srgbClr val="C00000"/>
                </a:solidFill>
                <a:latin typeface="Arial" panose="020B0604020202020204" pitchFamily="34" charset="0"/>
                <a:cs typeface="Arial" panose="020B0604020202020204" pitchFamily="34" charset="0"/>
              </a:rPr>
              <a:t>inadecuado</a:t>
            </a:r>
            <a:r>
              <a:rPr lang="es-MX" sz="1800" b="1" dirty="0" smtClean="0">
                <a:latin typeface="Arial" panose="020B0604020202020204" pitchFamily="34" charset="0"/>
                <a:cs typeface="Arial" panose="020B0604020202020204" pitchFamily="34" charset="0"/>
              </a:rPr>
              <a:t> del medio ambiente y los recursos naturales. Todo esto articulado a una </a:t>
            </a:r>
            <a:r>
              <a:rPr lang="es-MX" sz="1800" b="1" dirty="0" smtClean="0">
                <a:solidFill>
                  <a:srgbClr val="C00000"/>
                </a:solidFill>
                <a:latin typeface="Arial" panose="020B0604020202020204" pitchFamily="34" charset="0"/>
                <a:cs typeface="Arial" panose="020B0604020202020204" pitchFamily="34" charset="0"/>
              </a:rPr>
              <a:t>acelerada</a:t>
            </a:r>
            <a:r>
              <a:rPr lang="es-MX" sz="1800" b="1" dirty="0" smtClean="0">
                <a:latin typeface="Arial" panose="020B0604020202020204" pitchFamily="34" charset="0"/>
                <a:cs typeface="Arial" panose="020B0604020202020204" pitchFamily="34" charset="0"/>
              </a:rPr>
              <a:t> destrucción de la base natural, consecuencia del desarrollo manufacturero y de la expansión de sistemas agropecuarios inadecuados para la diversidad biofísica colombiana.</a:t>
            </a:r>
            <a:endParaRPr lang="es-MX"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43320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1735</Words>
  <Application>Microsoft Office PowerPoint</Application>
  <PresentationFormat>Presentación en pantalla (4:3)</PresentationFormat>
  <Paragraphs>49</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FUNDACIÓN UNIVERSITARIA AUTÓNOMA DE LAS AMÉRICAS</vt:lpstr>
      <vt:lpstr>DESARROLLO ECONÓMICO Y MEDIO AMBIENTE</vt:lpstr>
      <vt:lpstr>DESARROLLO ECONÓMICO Y MEDIO AMBIENTE</vt:lpstr>
      <vt:lpstr>DESARROLLO ECONÓMICO Y MEDIO AMBIENTE</vt:lpstr>
      <vt:lpstr>DESARROLLO ECONÓMICO Y MEDIO AMBIENTE</vt:lpstr>
      <vt:lpstr>DESARROLLO ECONÓMICO Y MEDIO AMBIENTE EN COLOMBIA</vt:lpstr>
      <vt:lpstr>IMPLICACIONES DE LA POLÍTICA AMBIENTAL SOBRE EL DESARROLLO</vt:lpstr>
      <vt:lpstr>ESTRATEGIAS DE DESARROLLO E IMPACTO AMBIENTAL EN COLOMBIA</vt:lpstr>
      <vt:lpstr>ESTRATEGIAS DE DESARROLLO E IMPACTO AMBIENTAL EN COLOMBIA</vt:lpstr>
      <vt:lpstr>ESTRATEGIAS DE DESARROLLO E IMPACTO AMBIENTAL EN COLOMBIA</vt:lpstr>
      <vt:lpstr>ESTRATEGIAS DE DESARROLLO E IMPACTO AMBIENTAL EN COLOMBIA</vt:lpstr>
      <vt:lpstr>ESTRATEGIAS DE DESARROLLO E IMPACTO AMBIENTAL EN COLOMBIA</vt:lpstr>
      <vt:lpstr>IMPLICACIONES DE LA POLÍTICA AMBIENTAL SOBRE EL DESARROLLO</vt:lpstr>
      <vt:lpstr>IMPLICACIONES DE LA POLÍTICA AMBIENTAL SOBRE EL DESARROLLO</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 N° 6 ECOINTER</dc:title>
  <dc:creator>Fadduil</dc:creator>
  <cp:lastModifiedBy>Fadduil</cp:lastModifiedBy>
  <cp:revision>67</cp:revision>
  <dcterms:created xsi:type="dcterms:W3CDTF">2014-10-25T20:02:52Z</dcterms:created>
  <dcterms:modified xsi:type="dcterms:W3CDTF">2015-06-19T02:27:13Z</dcterms:modified>
</cp:coreProperties>
</file>